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en-US" smtClean="0"/>
              <a:t>Click to edit Master title style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771B74A-4626-4B75-B9AD-81B40B293DD7}" type="datetimeFigureOut">
              <a:rPr lang="en-GB" smtClean="0"/>
              <a:t>23/07/2018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C49063-FECA-4A4E-80CB-F5993ABD2F1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771B74A-4626-4B75-B9AD-81B40B293DD7}" type="datetimeFigureOut">
              <a:rPr lang="en-GB" smtClean="0"/>
              <a:t>23/07/2018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C49063-FECA-4A4E-80CB-F5993ABD2F1D}"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n-US" smtClean="0"/>
              <a:t>Click to edit Master text styles</a:t>
            </a:r>
          </a:p>
        </p:txBody>
      </p:sp>
      <p:sp>
        <p:nvSpPr>
          <p:cNvPr id="4" name="Date Placeholder 3"/>
          <p:cNvSpPr>
            <a:spLocks noGrp="1"/>
          </p:cNvSpPr>
          <p:nvPr>
            <p:ph type="dt" sz="half" idx="10"/>
          </p:nvPr>
        </p:nvSpPr>
        <p:spPr/>
        <p:txBody>
          <a:bodyPr/>
          <a:lstStyle/>
          <a:p>
            <a:fld id="{5771B74A-4626-4B75-B9AD-81B40B293DD7}" type="datetimeFigureOut">
              <a:rPr lang="en-GB" smtClean="0"/>
              <a:t>23/07/2018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C49063-FECA-4A4E-80CB-F5993ABD2F1D}"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71B74A-4626-4B75-B9AD-81B40B293DD7}" type="datetimeFigureOut">
              <a:rPr lang="en-GB" smtClean="0"/>
              <a:t>23/07/2018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C49063-FECA-4A4E-80CB-F5993ABD2F1D}" type="slidenum">
              <a:rPr lang="en-GB" smtClean="0"/>
              <a:t>‹#›</a:t>
            </a:fld>
            <a:endParaRPr lang="en-GB"/>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771B74A-4626-4B75-B9AD-81B40B293DD7}" type="datetimeFigureOut">
              <a:rPr lang="en-GB" smtClean="0"/>
              <a:t>23/07/2018</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EC49063-FECA-4A4E-80CB-F5993ABD2F1D}"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771B74A-4626-4B75-B9AD-81B40B293DD7}" type="datetimeFigureOut">
              <a:rPr lang="en-GB" smtClean="0"/>
              <a:t>23/07/2018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EC49063-FECA-4A4E-80CB-F5993ABD2F1D}"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71B74A-4626-4B75-B9AD-81B40B293DD7}" type="datetimeFigureOut">
              <a:rPr lang="en-GB" smtClean="0"/>
              <a:t>23/07/2018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EC49063-FECA-4A4E-80CB-F5993ABD2F1D}"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mtClean="0"/>
              <a:t>Click to edit Master title style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n-US" smtClean="0"/>
              <a:t>Click to edit Master text styles</a:t>
            </a:r>
          </a:p>
        </p:txBody>
      </p:sp>
      <p:sp>
        <p:nvSpPr>
          <p:cNvPr id="5" name="Date Placeholder 4"/>
          <p:cNvSpPr>
            <a:spLocks noGrp="1"/>
          </p:cNvSpPr>
          <p:nvPr>
            <p:ph type="dt" sz="half" idx="10"/>
          </p:nvPr>
        </p:nvSpPr>
        <p:spPr/>
        <p:txBody>
          <a:bodyPr/>
          <a:lstStyle/>
          <a:p>
            <a:fld id="{5771B74A-4626-4B75-B9AD-81B40B293DD7}" type="datetimeFigureOut">
              <a:rPr lang="en-GB" smtClean="0"/>
              <a:t>23/07/2018</a:t>
            </a:fld>
            <a:endParaRPr lang="en-GB"/>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GB"/>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EEC49063-FECA-4A4E-80CB-F5993ABD2F1D}"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n-US" smtClean="0"/>
              <a:t>Click icon to add picture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771B74A-4626-4B75-B9AD-81B40B293DD7}" type="datetimeFigureOut">
              <a:rPr lang="en-GB" smtClean="0"/>
              <a:t>23/07/2018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EC49063-FECA-4A4E-80CB-F5993ABD2F1D}"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71B74A-4626-4B75-B9AD-81B40B293DD7}" type="datetimeFigureOut">
              <a:rPr lang="en-GB" smtClean="0"/>
              <a:t>23/07/2018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C49063-FECA-4A4E-80CB-F5993ABD2F1D}"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771B74A-4626-4B75-B9AD-81B40B293DD7}" type="datetimeFigureOut">
              <a:rPr lang="en-GB" smtClean="0"/>
              <a:t>23/07/2018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EC49063-FECA-4A4E-80CB-F5993ABD2F1D}"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fld id="{5771B74A-4626-4B75-B9AD-81B40B293DD7}" type="datetimeFigureOut">
              <a:rPr lang="en-GB" smtClean="0"/>
              <a:t>23/07/2018</a:t>
            </a:fld>
            <a:endParaRPr lang="en-GB"/>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n-GB"/>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EEC49063-FECA-4A4E-80CB-F5993ABD2F1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752600"/>
            <a:ext cx="5648623" cy="1204306"/>
          </a:xfrm>
        </p:spPr>
        <p:txBody>
          <a:bodyPr/>
          <a:lstStyle/>
          <a:p>
            <a:r>
              <a:rPr lang="en-US" dirty="0" smtClean="0"/>
              <a:t>My favorite film: The pianist </a:t>
            </a:r>
            <a:endParaRPr lang="en-GB" dirty="0"/>
          </a:p>
        </p:txBody>
      </p:sp>
      <p:sp>
        <p:nvSpPr>
          <p:cNvPr id="3" name="Subtitle 2"/>
          <p:cNvSpPr>
            <a:spLocks noGrp="1"/>
          </p:cNvSpPr>
          <p:nvPr>
            <p:ph type="subTitle" idx="1"/>
          </p:nvPr>
        </p:nvSpPr>
        <p:spPr>
          <a:xfrm>
            <a:off x="1158395" y="3204748"/>
            <a:ext cx="6511131" cy="910052"/>
          </a:xfrm>
        </p:spPr>
        <p:txBody>
          <a:bodyPr>
            <a:normAutofit/>
          </a:bodyPr>
          <a:lstStyle/>
          <a:p>
            <a:r>
              <a:rPr lang="en-US" dirty="0" smtClean="0"/>
              <a:t>Name:</a:t>
            </a:r>
            <a:endParaRPr lang="en-GB" dirty="0"/>
          </a:p>
        </p:txBody>
      </p:sp>
    </p:spTree>
    <p:extLst>
      <p:ext uri="{BB962C8B-B14F-4D97-AF65-F5344CB8AC3E}">
        <p14:creationId xmlns:p14="http://schemas.microsoft.com/office/powerpoint/2010/main" val="2752195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GB" dirty="0"/>
          </a:p>
        </p:txBody>
      </p:sp>
      <p:sp>
        <p:nvSpPr>
          <p:cNvPr id="3" name="Content Placeholder 2"/>
          <p:cNvSpPr>
            <a:spLocks noGrp="1"/>
          </p:cNvSpPr>
          <p:nvPr>
            <p:ph idx="1"/>
          </p:nvPr>
        </p:nvSpPr>
        <p:spPr/>
        <p:txBody>
          <a:bodyPr/>
          <a:lstStyle/>
          <a:p>
            <a:pPr>
              <a:buFont typeface="Wingdings" pitchFamily="2" charset="2"/>
              <a:buChar char="v"/>
            </a:pPr>
            <a:r>
              <a:rPr lang="en-US" sz="2000" dirty="0" smtClean="0">
                <a:latin typeface="Times New Roman" pitchFamily="18" charset="0"/>
                <a:cs typeface="Times New Roman" pitchFamily="18" charset="0"/>
              </a:rPr>
              <a:t>Good </a:t>
            </a:r>
            <a:r>
              <a:rPr lang="en-US" sz="2000" dirty="0">
                <a:latin typeface="Times New Roman" pitchFamily="18" charset="0"/>
                <a:cs typeface="Times New Roman" pitchFamily="18" charset="0"/>
              </a:rPr>
              <a:t>afternoon ladies and gentlemen. </a:t>
            </a:r>
            <a:endParaRPr lang="en-US" sz="2000" dirty="0" smtClean="0">
              <a:latin typeface="Times New Roman" pitchFamily="18" charset="0"/>
              <a:cs typeface="Times New Roman" pitchFamily="18" charset="0"/>
            </a:endParaRPr>
          </a:p>
          <a:p>
            <a:pPr>
              <a:buFont typeface="Wingdings" pitchFamily="2" charset="2"/>
              <a:buChar char="v"/>
            </a:pPr>
            <a:r>
              <a:rPr lang="en-US" sz="2000" dirty="0" smtClean="0">
                <a:latin typeface="Times New Roman" pitchFamily="18" charset="0"/>
                <a:cs typeface="Times New Roman" pitchFamily="18" charset="0"/>
              </a:rPr>
              <a:t>Can </a:t>
            </a:r>
            <a:r>
              <a:rPr lang="en-US" sz="2000" dirty="0">
                <a:latin typeface="Times New Roman" pitchFamily="18" charset="0"/>
                <a:cs typeface="Times New Roman" pitchFamily="18" charset="0"/>
              </a:rPr>
              <a:t>a movie director employ a </a:t>
            </a:r>
            <a:r>
              <a:rPr lang="en-US" sz="2000" dirty="0" smtClean="0">
                <a:latin typeface="Times New Roman" pitchFamily="18" charset="0"/>
                <a:cs typeface="Times New Roman" pitchFamily="18" charset="0"/>
              </a:rPr>
              <a:t>unique approach </a:t>
            </a:r>
            <a:r>
              <a:rPr lang="en-US" sz="2000" dirty="0">
                <a:latin typeface="Times New Roman" pitchFamily="18" charset="0"/>
                <a:cs typeface="Times New Roman" pitchFamily="18" charset="0"/>
              </a:rPr>
              <a:t>to describe the Holocaust apart from the outright winners and losers scenario? </a:t>
            </a:r>
            <a:endParaRPr lang="en-US" sz="2000" dirty="0" smtClean="0">
              <a:latin typeface="Times New Roman" pitchFamily="18" charset="0"/>
              <a:cs typeface="Times New Roman" pitchFamily="18" charset="0"/>
            </a:endParaRPr>
          </a:p>
          <a:p>
            <a:pPr>
              <a:buFont typeface="Wingdings" pitchFamily="2" charset="2"/>
              <a:buChar char="v"/>
            </a:pPr>
            <a:r>
              <a:rPr lang="en-US" sz="2000" dirty="0" smtClean="0">
                <a:latin typeface="Times New Roman" pitchFamily="18" charset="0"/>
                <a:cs typeface="Times New Roman" pitchFamily="18" charset="0"/>
              </a:rPr>
              <a:t>How </a:t>
            </a:r>
            <a:r>
              <a:rPr lang="en-US" sz="2000" dirty="0">
                <a:latin typeface="Times New Roman" pitchFamily="18" charset="0"/>
                <a:cs typeface="Times New Roman" pitchFamily="18" charset="0"/>
              </a:rPr>
              <a:t>would such a movie perform? I am going to describe my favorite movie that uses a unique approach and attains exemplary performance. </a:t>
            </a:r>
            <a:endParaRPr lang="en-US" sz="2000" dirty="0" smtClean="0">
              <a:latin typeface="Times New Roman" pitchFamily="18" charset="0"/>
              <a:cs typeface="Times New Roman" pitchFamily="18" charset="0"/>
            </a:endParaRPr>
          </a:p>
          <a:p>
            <a:pPr>
              <a:buFont typeface="Wingdings" pitchFamily="2" charset="2"/>
              <a:buChar char="v"/>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title of the movie is “The Pianist” I selected this movie as my favorite due to the awards the actors and the various awards the movie won.  </a:t>
            </a:r>
            <a:endParaRPr lang="en-GB" sz="2000" dirty="0">
              <a:latin typeface="Times New Roman" pitchFamily="18" charset="0"/>
              <a:cs typeface="Times New Roman" pitchFamily="18" charset="0"/>
            </a:endParaRPr>
          </a:p>
          <a:p>
            <a:endParaRPr lang="en-GB" dirty="0"/>
          </a:p>
        </p:txBody>
      </p:sp>
    </p:spTree>
    <p:extLst>
      <p:ext uri="{BB962C8B-B14F-4D97-AF65-F5344CB8AC3E}">
        <p14:creationId xmlns:p14="http://schemas.microsoft.com/office/powerpoint/2010/main" val="1548891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FILM SUMMARY</a:t>
            </a:r>
            <a:endParaRPr lang="en-GB" dirty="0"/>
          </a:p>
        </p:txBody>
      </p:sp>
      <p:sp>
        <p:nvSpPr>
          <p:cNvPr id="3" name="Content Placeholder 2"/>
          <p:cNvSpPr>
            <a:spLocks noGrp="1"/>
          </p:cNvSpPr>
          <p:nvPr>
            <p:ph idx="1"/>
          </p:nvPr>
        </p:nvSpPr>
        <p:spPr/>
        <p:txBody>
          <a:bodyPr>
            <a:normAutofit/>
          </a:bodyPr>
          <a:lstStyle/>
          <a:p>
            <a:pPr>
              <a:buFont typeface="Wingdings" pitchFamily="2" charset="2"/>
              <a:buChar char="v"/>
            </a:pPr>
            <a:r>
              <a:rPr lang="en-US" sz="2000" dirty="0" smtClean="0">
                <a:latin typeface="Times New Roman" pitchFamily="18" charset="0"/>
                <a:cs typeface="Times New Roman" pitchFamily="18" charset="0"/>
              </a:rPr>
              <a:t>Roman  Polanski, the </a:t>
            </a:r>
            <a:r>
              <a:rPr lang="en-US" sz="2000" dirty="0">
                <a:latin typeface="Times New Roman" pitchFamily="18" charset="0"/>
                <a:cs typeface="Times New Roman" pitchFamily="18" charset="0"/>
              </a:rPr>
              <a:t>movie director uses a different approach from other Holocaust film directors. </a:t>
            </a:r>
            <a:endParaRPr lang="en-US" sz="2000" dirty="0" smtClean="0">
              <a:latin typeface="Times New Roman" pitchFamily="18" charset="0"/>
              <a:cs typeface="Times New Roman" pitchFamily="18" charset="0"/>
            </a:endParaRPr>
          </a:p>
          <a:p>
            <a:pPr>
              <a:buFont typeface="Wingdings" pitchFamily="2" charset="2"/>
              <a:buChar char="v"/>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actors a clear heroic triumph even when they faced insurmountable difficulties during Nazi invasion. </a:t>
            </a:r>
            <a:endParaRPr lang="en-US" sz="2000" dirty="0" smtClean="0">
              <a:latin typeface="Times New Roman" pitchFamily="18" charset="0"/>
              <a:cs typeface="Times New Roman" pitchFamily="18" charset="0"/>
            </a:endParaRPr>
          </a:p>
          <a:p>
            <a:pPr>
              <a:buFont typeface="Wingdings" pitchFamily="2" charset="2"/>
              <a:buChar char="v"/>
            </a:pPr>
            <a:r>
              <a:rPr lang="en-US" sz="2000" dirty="0" smtClean="0">
                <a:latin typeface="Times New Roman" pitchFamily="18" charset="0"/>
                <a:cs typeface="Times New Roman" pitchFamily="18" charset="0"/>
              </a:rPr>
              <a:t>Although </a:t>
            </a:r>
            <a:r>
              <a:rPr lang="en-US" sz="2000" dirty="0">
                <a:latin typeface="Times New Roman" pitchFamily="18" charset="0"/>
                <a:cs typeface="Times New Roman" pitchFamily="18" charset="0"/>
              </a:rPr>
              <a:t>Wladyslaw does not die in the Holocaust, he does not survive the ordeal in a brazen heroic fashion. </a:t>
            </a:r>
            <a:endParaRPr lang="en-US" sz="2000" dirty="0" smtClean="0">
              <a:latin typeface="Times New Roman" pitchFamily="18" charset="0"/>
              <a:cs typeface="Times New Roman" pitchFamily="18" charset="0"/>
            </a:endParaRPr>
          </a:p>
          <a:p>
            <a:pPr>
              <a:buFont typeface="Wingdings" pitchFamily="2" charset="2"/>
              <a:buChar char="v"/>
            </a:pPr>
            <a:r>
              <a:rPr lang="en-US" sz="2000" dirty="0" smtClean="0">
                <a:latin typeface="Times New Roman" pitchFamily="18" charset="0"/>
                <a:cs typeface="Times New Roman" pitchFamily="18" charset="0"/>
              </a:rPr>
              <a:t>He </a:t>
            </a:r>
            <a:r>
              <a:rPr lang="en-US" sz="2000" dirty="0">
                <a:latin typeface="Times New Roman" pitchFamily="18" charset="0"/>
                <a:cs typeface="Times New Roman" pitchFamily="18" charset="0"/>
              </a:rPr>
              <a:t>is overpowered by event in some scenes and faced with difficult situations he acts cowardly. </a:t>
            </a:r>
            <a:endParaRPr lang="en-US" sz="2000" dirty="0" smtClean="0">
              <a:latin typeface="Times New Roman" pitchFamily="18" charset="0"/>
              <a:cs typeface="Times New Roman" pitchFamily="18" charset="0"/>
            </a:endParaRPr>
          </a:p>
          <a:p>
            <a:pPr>
              <a:buFont typeface="Wingdings" pitchFamily="2" charset="2"/>
              <a:buChar char="v"/>
            </a:pPr>
            <a:r>
              <a:rPr lang="en-US" sz="2000" dirty="0" smtClean="0">
                <a:latin typeface="Times New Roman" pitchFamily="18" charset="0"/>
                <a:cs typeface="Times New Roman" pitchFamily="18" charset="0"/>
              </a:rPr>
              <a:t>Wladyslaw </a:t>
            </a:r>
            <a:r>
              <a:rPr lang="en-US" sz="2000" dirty="0">
                <a:latin typeface="Times New Roman" pitchFamily="18" charset="0"/>
                <a:cs typeface="Times New Roman" pitchFamily="18" charset="0"/>
              </a:rPr>
              <a:t>survived the Holocaust after being saved by a Wehrmacht office. </a:t>
            </a:r>
            <a:endParaRPr lang="en-GB" sz="2000" dirty="0">
              <a:latin typeface="Times New Roman" pitchFamily="18" charset="0"/>
              <a:cs typeface="Times New Roman" pitchFamily="18" charset="0"/>
            </a:endParaRPr>
          </a:p>
        </p:txBody>
      </p:sp>
    </p:spTree>
    <p:extLst>
      <p:ext uri="{BB962C8B-B14F-4D97-AF65-F5344CB8AC3E}">
        <p14:creationId xmlns:p14="http://schemas.microsoft.com/office/powerpoint/2010/main" val="738708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CONTINUATION…SUMMARY</a:t>
            </a:r>
            <a:endParaRPr lang="en-GB" dirty="0"/>
          </a:p>
        </p:txBody>
      </p:sp>
      <p:sp>
        <p:nvSpPr>
          <p:cNvPr id="3" name="Content Placeholder 2"/>
          <p:cNvSpPr>
            <a:spLocks noGrp="1"/>
          </p:cNvSpPr>
          <p:nvPr>
            <p:ph idx="1"/>
          </p:nvPr>
        </p:nvSpPr>
        <p:spPr/>
        <p:txBody>
          <a:bodyPr/>
          <a:lstStyle/>
          <a:p>
            <a:pPr>
              <a:buFont typeface="Wingdings" pitchFamily="2" charset="2"/>
              <a:buChar char="v"/>
            </a:pPr>
            <a:r>
              <a:rPr lang="en-US" sz="2000" dirty="0">
                <a:latin typeface="Times New Roman" pitchFamily="18" charset="0"/>
                <a:cs typeface="Times New Roman" pitchFamily="18" charset="0"/>
              </a:rPr>
              <a:t>Ironically many would label as heartless but the German officer shows compassion thus flipping our beliefs about Nazis on its head. </a:t>
            </a:r>
            <a:endParaRPr lang="en-US" sz="2000" dirty="0" smtClean="0">
              <a:latin typeface="Times New Roman" pitchFamily="18" charset="0"/>
              <a:cs typeface="Times New Roman" pitchFamily="18" charset="0"/>
            </a:endParaRPr>
          </a:p>
          <a:p>
            <a:pPr>
              <a:buFont typeface="Wingdings" pitchFamily="2" charset="2"/>
              <a:buChar char="v"/>
            </a:pPr>
            <a:r>
              <a:rPr lang="en-US" sz="2000" dirty="0" smtClean="0">
                <a:latin typeface="Times New Roman" pitchFamily="18" charset="0"/>
                <a:cs typeface="Times New Roman" pitchFamily="18" charset="0"/>
              </a:rPr>
              <a:t>Even </a:t>
            </a:r>
            <a:r>
              <a:rPr lang="en-US" sz="2000" dirty="0">
                <a:latin typeface="Times New Roman" pitchFamily="18" charset="0"/>
                <a:cs typeface="Times New Roman" pitchFamily="18" charset="0"/>
              </a:rPr>
              <a:t>though Wladyslaw survives, he loses his family creating unhappy ending of the film. </a:t>
            </a:r>
            <a:endParaRPr lang="en-US" sz="2000" dirty="0" smtClean="0">
              <a:latin typeface="Times New Roman" pitchFamily="18" charset="0"/>
              <a:cs typeface="Times New Roman" pitchFamily="18" charset="0"/>
            </a:endParaRPr>
          </a:p>
          <a:p>
            <a:pPr>
              <a:buFont typeface="Wingdings" pitchFamily="2" charset="2"/>
              <a:buChar char="v"/>
            </a:pPr>
            <a:r>
              <a:rPr lang="en-US" sz="2000" dirty="0" smtClean="0">
                <a:latin typeface="Times New Roman" pitchFamily="18" charset="0"/>
                <a:cs typeface="Times New Roman" pitchFamily="18" charset="0"/>
              </a:rPr>
              <a:t>Tragically</a:t>
            </a:r>
            <a:r>
              <a:rPr lang="en-US" sz="2000" dirty="0">
                <a:latin typeface="Times New Roman" pitchFamily="18" charset="0"/>
                <a:cs typeface="Times New Roman" pitchFamily="18" charset="0"/>
              </a:rPr>
              <a:t>, the German officers who helped him die as a POW in a camp and Wladyslaw does not hear from him ever. </a:t>
            </a:r>
            <a:endParaRPr lang="en-US" sz="2000" dirty="0" smtClean="0">
              <a:latin typeface="Times New Roman" pitchFamily="18" charset="0"/>
              <a:cs typeface="Times New Roman" pitchFamily="18" charset="0"/>
            </a:endParaRPr>
          </a:p>
          <a:p>
            <a:pPr>
              <a:buFont typeface="Wingdings" pitchFamily="2" charset="2"/>
              <a:buChar char="v"/>
            </a:pPr>
            <a:r>
              <a:rPr lang="en-US" sz="2000" dirty="0" smtClean="0">
                <a:latin typeface="Times New Roman" pitchFamily="18" charset="0"/>
                <a:cs typeface="Times New Roman" pitchFamily="18" charset="0"/>
              </a:rPr>
              <a:t>At </a:t>
            </a:r>
            <a:r>
              <a:rPr lang="en-US" sz="2000" dirty="0">
                <a:latin typeface="Times New Roman" pitchFamily="18" charset="0"/>
                <a:cs typeface="Times New Roman" pitchFamily="18" charset="0"/>
              </a:rPr>
              <a:t>the end Wladyslaw gets a chance to play music in front of a massive audience once again.</a:t>
            </a:r>
            <a:endParaRPr lang="en-GB" sz="2000" dirty="0">
              <a:latin typeface="Times New Roman" pitchFamily="18" charset="0"/>
              <a:cs typeface="Times New Roman" pitchFamily="18" charset="0"/>
            </a:endParaRPr>
          </a:p>
          <a:p>
            <a:endParaRPr lang="en-GB" dirty="0"/>
          </a:p>
        </p:txBody>
      </p:sp>
    </p:spTree>
    <p:extLst>
      <p:ext uri="{BB962C8B-B14F-4D97-AF65-F5344CB8AC3E}">
        <p14:creationId xmlns:p14="http://schemas.microsoft.com/office/powerpoint/2010/main" val="2125061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LEAD ACTOR</a:t>
            </a:r>
            <a:endParaRPr lang="en-GB" dirty="0"/>
          </a:p>
        </p:txBody>
      </p:sp>
      <p:sp>
        <p:nvSpPr>
          <p:cNvPr id="3" name="Content Placeholder 2"/>
          <p:cNvSpPr>
            <a:spLocks noGrp="1"/>
          </p:cNvSpPr>
          <p:nvPr>
            <p:ph idx="1"/>
          </p:nvPr>
        </p:nvSpPr>
        <p:spPr/>
        <p:txBody>
          <a:bodyPr/>
          <a:lstStyle/>
          <a:p>
            <a:pPr>
              <a:buFont typeface="Wingdings" pitchFamily="2" charset="2"/>
              <a:buChar char="v"/>
            </a:pPr>
            <a:r>
              <a:rPr lang="en-US" dirty="0">
                <a:latin typeface="Times New Roman" pitchFamily="18" charset="0"/>
                <a:cs typeface="Times New Roman" pitchFamily="18" charset="0"/>
              </a:rPr>
              <a:t>The Lead actor Adrien Brondy who acts in a starring role as Wladyslaw Szpilman in the face of unimaginable atrocity uses his simple character to survive. </a:t>
            </a:r>
            <a:endParaRPr lang="en-US" dirty="0" smtClean="0">
              <a:latin typeface="Times New Roman" pitchFamily="18" charset="0"/>
              <a:cs typeface="Times New Roman" pitchFamily="18" charset="0"/>
            </a:endParaRPr>
          </a:p>
          <a:p>
            <a:pPr>
              <a:buFont typeface="Wingdings" pitchFamily="2" charset="2"/>
              <a:buChar char="v"/>
            </a:pPr>
            <a:r>
              <a:rPr lang="en-US" dirty="0" smtClean="0">
                <a:latin typeface="Times New Roman" pitchFamily="18" charset="0"/>
                <a:cs typeface="Times New Roman" pitchFamily="18" charset="0"/>
              </a:rPr>
              <a:t>Adrien </a:t>
            </a:r>
            <a:r>
              <a:rPr lang="en-US" dirty="0">
                <a:latin typeface="Times New Roman" pitchFamily="18" charset="0"/>
                <a:cs typeface="Times New Roman" pitchFamily="18" charset="0"/>
              </a:rPr>
              <a:t>undergoes harrowing experiences as he is preparing to act in the </a:t>
            </a:r>
            <a:r>
              <a:rPr lang="en-US" dirty="0" smtClean="0">
                <a:latin typeface="Times New Roman" pitchFamily="18" charset="0"/>
                <a:cs typeface="Times New Roman" pitchFamily="18" charset="0"/>
              </a:rPr>
              <a:t>movie.</a:t>
            </a:r>
          </a:p>
          <a:p>
            <a:pPr>
              <a:buFont typeface="Wingdings" pitchFamily="2" charset="2"/>
              <a:buChar char="v"/>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actor sells his personal property and separates with his girlfriend and losses 30 pounds of his weight so as to inhabit the man he acts. </a:t>
            </a:r>
            <a:endParaRPr lang="en-US" dirty="0" smtClean="0">
              <a:latin typeface="Times New Roman" pitchFamily="18" charset="0"/>
              <a:cs typeface="Times New Roman" pitchFamily="18" charset="0"/>
            </a:endParaRPr>
          </a:p>
          <a:p>
            <a:pPr>
              <a:buFont typeface="Wingdings" pitchFamily="2" charset="2"/>
              <a:buChar char="v"/>
            </a:pPr>
            <a:r>
              <a:rPr lang="en-US" dirty="0" smtClean="0">
                <a:latin typeface="Times New Roman" pitchFamily="18" charset="0"/>
                <a:cs typeface="Times New Roman" pitchFamily="18" charset="0"/>
              </a:rPr>
              <a:t>Adrien </a:t>
            </a:r>
            <a:r>
              <a:rPr lang="en-US" dirty="0">
                <a:latin typeface="Times New Roman" pitchFamily="18" charset="0"/>
                <a:cs typeface="Times New Roman" pitchFamily="18" charset="0"/>
              </a:rPr>
              <a:t>undergoes grueling event to prepare and act in the film.  </a:t>
            </a:r>
            <a:endParaRPr lang="en-US" dirty="0" smtClean="0">
              <a:latin typeface="Times New Roman" pitchFamily="18" charset="0"/>
              <a:cs typeface="Times New Roman" pitchFamily="18" charset="0"/>
            </a:endParaRPr>
          </a:p>
          <a:p>
            <a:pPr>
              <a:buFont typeface="Wingdings" pitchFamily="2" charset="2"/>
              <a:buChar char="v"/>
            </a:pPr>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sacrifice he makes when preparing enables him display heroic defiance in a vivid and interesting manner in the movie which makes him win Oscar for the Best Actor in a Leading Role award</a:t>
            </a:r>
            <a:r>
              <a:rPr lang="en-US" dirty="0" smtClean="0">
                <a:latin typeface="Times New Roman" pitchFamily="18" charset="0"/>
                <a:cs typeface="Times New Roman" pitchFamily="18" charset="0"/>
              </a:rPr>
              <a:t>.</a:t>
            </a:r>
          </a:p>
          <a:p>
            <a:pPr>
              <a:buFont typeface="Wingdings" pitchFamily="2" charset="2"/>
              <a:buChar char="v"/>
            </a:pP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Adrien Brondy becomes the youngest winner of this award at the age of 29 </a:t>
            </a:r>
            <a:r>
              <a:rPr lang="en-US" dirty="0" smtClean="0">
                <a:latin typeface="Times New Roman" pitchFamily="18" charset="0"/>
                <a:cs typeface="Times New Roman" pitchFamily="18" charset="0"/>
              </a:rPr>
              <a:t>symbolizing </a:t>
            </a:r>
            <a:r>
              <a:rPr lang="en-US" dirty="0">
                <a:latin typeface="Times New Roman" pitchFamily="18" charset="0"/>
                <a:cs typeface="Times New Roman" pitchFamily="18" charset="0"/>
              </a:rPr>
              <a:t>how correctly his soulfulness equates the film. </a:t>
            </a:r>
            <a:endParaRPr lang="en-GB" dirty="0">
              <a:latin typeface="Times New Roman" pitchFamily="18" charset="0"/>
              <a:cs typeface="Times New Roman" pitchFamily="18" charset="0"/>
            </a:endParaRPr>
          </a:p>
          <a:p>
            <a:endParaRPr lang="en-GB" dirty="0"/>
          </a:p>
        </p:txBody>
      </p:sp>
    </p:spTree>
    <p:extLst>
      <p:ext uri="{BB962C8B-B14F-4D97-AF65-F5344CB8AC3E}">
        <p14:creationId xmlns:p14="http://schemas.microsoft.com/office/powerpoint/2010/main" val="1432666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Script writing and film direction</a:t>
            </a:r>
            <a:endParaRPr lang="en-GB" dirty="0"/>
          </a:p>
        </p:txBody>
      </p:sp>
      <p:sp>
        <p:nvSpPr>
          <p:cNvPr id="3" name="Content Placeholder 2"/>
          <p:cNvSpPr>
            <a:spLocks noGrp="1"/>
          </p:cNvSpPr>
          <p:nvPr>
            <p:ph idx="1"/>
          </p:nvPr>
        </p:nvSpPr>
        <p:spPr>
          <a:xfrm>
            <a:off x="822960" y="838200"/>
            <a:ext cx="7520940" cy="4191000"/>
          </a:xfrm>
        </p:spPr>
        <p:txBody>
          <a:bodyPr>
            <a:normAutofit lnSpcReduction="10000"/>
          </a:bodyPr>
          <a:lstStyle/>
          <a:p>
            <a:pPr>
              <a:buFont typeface="Wingdings" pitchFamily="2" charset="2"/>
              <a:buChar char="v"/>
            </a:pPr>
            <a:r>
              <a:rPr lang="en-US" sz="1800" dirty="0" smtClean="0">
                <a:latin typeface="Times New Roman" pitchFamily="18" charset="0"/>
                <a:cs typeface="Times New Roman" pitchFamily="18" charset="0"/>
              </a:rPr>
              <a:t>The </a:t>
            </a:r>
            <a:r>
              <a:rPr lang="en-US" sz="1800" dirty="0">
                <a:latin typeface="Times New Roman" pitchFamily="18" charset="0"/>
                <a:cs typeface="Times New Roman" pitchFamily="18" charset="0"/>
              </a:rPr>
              <a:t>film is scripted by Ronald Harwood and is a story without a conventional hero that is based on Polish-Jewish Wladyslaw Szpilman autobiographical book which is a World War 2 memoir. </a:t>
            </a:r>
            <a:endParaRPr lang="en-US" sz="1800" dirty="0" smtClean="0">
              <a:latin typeface="Times New Roman" pitchFamily="18" charset="0"/>
              <a:cs typeface="Times New Roman" pitchFamily="18" charset="0"/>
            </a:endParaRPr>
          </a:p>
          <a:p>
            <a:pPr>
              <a:buFont typeface="Wingdings" pitchFamily="2" charset="2"/>
              <a:buChar char="v"/>
            </a:pPr>
            <a:r>
              <a:rPr lang="en-US" sz="1800" dirty="0" smtClean="0">
                <a:latin typeface="Times New Roman" pitchFamily="18" charset="0"/>
                <a:cs typeface="Times New Roman" pitchFamily="18" charset="0"/>
              </a:rPr>
              <a:t>Watching </a:t>
            </a:r>
            <a:r>
              <a:rPr lang="en-US" sz="1800" dirty="0">
                <a:latin typeface="Times New Roman" pitchFamily="18" charset="0"/>
                <a:cs typeface="Times New Roman" pitchFamily="18" charset="0"/>
              </a:rPr>
              <a:t>most Holocaust movies is like watching the grass grow as the Germans are usually portrayed the protagonists and are seen as inhumane and brutal towards the Jews. </a:t>
            </a:r>
            <a:endParaRPr lang="en-US" sz="1800" dirty="0" smtClean="0">
              <a:latin typeface="Times New Roman" pitchFamily="18" charset="0"/>
              <a:cs typeface="Times New Roman" pitchFamily="18" charset="0"/>
            </a:endParaRPr>
          </a:p>
          <a:p>
            <a:pPr>
              <a:buFont typeface="Wingdings" pitchFamily="2" charset="2"/>
              <a:buChar char="v"/>
            </a:pPr>
            <a:r>
              <a:rPr lang="en-US" sz="1800" dirty="0" smtClean="0">
                <a:latin typeface="Times New Roman" pitchFamily="18" charset="0"/>
                <a:cs typeface="Times New Roman" pitchFamily="18" charset="0"/>
              </a:rPr>
              <a:t>Harwood’s </a:t>
            </a:r>
            <a:r>
              <a:rPr lang="en-US" sz="1800" dirty="0">
                <a:latin typeface="Times New Roman" pitchFamily="18" charset="0"/>
                <a:cs typeface="Times New Roman" pitchFamily="18" charset="0"/>
              </a:rPr>
              <a:t>work is different as it’s a German who helps Wladyslaw. The movie has unique scene black and white scene and streets have few frogging and toeing people and is directed by Roman Polanski. </a:t>
            </a:r>
            <a:endParaRPr lang="en-US" sz="1800" dirty="0" smtClean="0">
              <a:latin typeface="Times New Roman" pitchFamily="18" charset="0"/>
              <a:cs typeface="Times New Roman" pitchFamily="18" charset="0"/>
            </a:endParaRPr>
          </a:p>
          <a:p>
            <a:pPr>
              <a:buFont typeface="Wingdings" pitchFamily="2" charset="2"/>
              <a:buChar char="v"/>
            </a:pPr>
            <a:r>
              <a:rPr lang="en-US" sz="1800" dirty="0" smtClean="0">
                <a:latin typeface="Times New Roman" pitchFamily="18" charset="0"/>
                <a:cs typeface="Times New Roman" pitchFamily="18" charset="0"/>
              </a:rPr>
              <a:t>The </a:t>
            </a:r>
            <a:r>
              <a:rPr lang="en-US" sz="1800" dirty="0">
                <a:latin typeface="Times New Roman" pitchFamily="18" charset="0"/>
                <a:cs typeface="Times New Roman" pitchFamily="18" charset="0"/>
              </a:rPr>
              <a:t>movie describes the Holocaust in powerful and from Polish Jews family perspective different from other Holocaust movies. </a:t>
            </a:r>
            <a:endParaRPr lang="en-US" sz="1800" dirty="0" smtClean="0">
              <a:latin typeface="Times New Roman" pitchFamily="18" charset="0"/>
              <a:cs typeface="Times New Roman" pitchFamily="18" charset="0"/>
            </a:endParaRPr>
          </a:p>
          <a:p>
            <a:pPr>
              <a:buFont typeface="Wingdings" pitchFamily="2" charset="2"/>
              <a:buChar char="v"/>
            </a:pPr>
            <a:r>
              <a:rPr lang="en-US" sz="1800" dirty="0" smtClean="0">
                <a:latin typeface="Times New Roman" pitchFamily="18" charset="0"/>
                <a:cs typeface="Times New Roman" pitchFamily="18" charset="0"/>
              </a:rPr>
              <a:t>The </a:t>
            </a:r>
            <a:r>
              <a:rPr lang="en-US" sz="1800" dirty="0">
                <a:latin typeface="Times New Roman" pitchFamily="18" charset="0"/>
                <a:cs typeface="Times New Roman" pitchFamily="18" charset="0"/>
              </a:rPr>
              <a:t>unique script and direction approach makes Ronald Harwood and Roman Polanski the Oscar for the Best Writing and Adapted Play awards respectively.</a:t>
            </a:r>
            <a:endParaRPr lang="en-GB" sz="1800" dirty="0">
              <a:latin typeface="Times New Roman" pitchFamily="18" charset="0"/>
              <a:cs typeface="Times New Roman" pitchFamily="18" charset="0"/>
            </a:endParaRPr>
          </a:p>
          <a:p>
            <a:endParaRPr lang="en-GB" dirty="0"/>
          </a:p>
        </p:txBody>
      </p:sp>
    </p:spTree>
    <p:extLst>
      <p:ext uri="{BB962C8B-B14F-4D97-AF65-F5344CB8AC3E}">
        <p14:creationId xmlns:p14="http://schemas.microsoft.com/office/powerpoint/2010/main" val="3515497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AWARDS AND NOMINATIONS</a:t>
            </a:r>
            <a:endParaRPr lang="en-GB" dirty="0"/>
          </a:p>
        </p:txBody>
      </p:sp>
      <p:sp>
        <p:nvSpPr>
          <p:cNvPr id="3" name="Content Placeholder 2"/>
          <p:cNvSpPr>
            <a:spLocks noGrp="1"/>
          </p:cNvSpPr>
          <p:nvPr>
            <p:ph idx="1"/>
          </p:nvPr>
        </p:nvSpPr>
        <p:spPr/>
        <p:txBody>
          <a:bodyPr/>
          <a:lstStyle/>
          <a:p>
            <a:pPr>
              <a:buFont typeface="Wingdings" pitchFamily="2" charset="2"/>
              <a:buChar char="v"/>
            </a:pPr>
            <a:r>
              <a:rPr lang="en-US" sz="2000" dirty="0" smtClean="0"/>
              <a:t>The </a:t>
            </a:r>
            <a:r>
              <a:rPr lang="en-US" sz="2000" dirty="0"/>
              <a:t>movie has 56 and 73 awards and nominations respectively. </a:t>
            </a:r>
            <a:endParaRPr lang="en-US" sz="2000" dirty="0" smtClean="0"/>
          </a:p>
          <a:p>
            <a:pPr>
              <a:buFont typeface="Wingdings" pitchFamily="2" charset="2"/>
              <a:buChar char="v"/>
            </a:pPr>
            <a:r>
              <a:rPr lang="en-US" sz="2000" dirty="0" smtClean="0"/>
              <a:t>In </a:t>
            </a:r>
            <a:r>
              <a:rPr lang="en-US" sz="2000" dirty="0"/>
              <a:t>Britain the </a:t>
            </a:r>
            <a:r>
              <a:rPr lang="en-US" sz="2000" dirty="0">
                <a:latin typeface="Times New Roman" pitchFamily="18" charset="0"/>
                <a:cs typeface="Times New Roman" pitchFamily="18" charset="0"/>
              </a:rPr>
              <a:t>movie</a:t>
            </a:r>
            <a:r>
              <a:rPr lang="en-US" sz="2000" dirty="0"/>
              <a:t> won the best film and best director in the 56</a:t>
            </a:r>
            <a:r>
              <a:rPr lang="en-US" sz="2000" baseline="30000" dirty="0"/>
              <a:t>th </a:t>
            </a:r>
            <a:r>
              <a:rPr lang="en-US" sz="2000" dirty="0"/>
              <a:t>British Film Academy Awards.  </a:t>
            </a:r>
            <a:endParaRPr lang="en-US" sz="2000" dirty="0" smtClean="0"/>
          </a:p>
          <a:p>
            <a:pPr>
              <a:buFont typeface="Wingdings" pitchFamily="2" charset="2"/>
              <a:buChar char="v"/>
            </a:pPr>
            <a:r>
              <a:rPr lang="en-US" sz="2000" dirty="0" smtClean="0"/>
              <a:t>The Film </a:t>
            </a:r>
            <a:r>
              <a:rPr lang="en-US" sz="2000" dirty="0"/>
              <a:t>won the best foreign film in Japan’s Awards of the Japanese Academy. </a:t>
            </a:r>
            <a:endParaRPr lang="en-US" sz="2000" dirty="0" smtClean="0"/>
          </a:p>
          <a:p>
            <a:pPr>
              <a:buFont typeface="Wingdings" pitchFamily="2" charset="2"/>
              <a:buChar char="v"/>
            </a:pPr>
            <a:r>
              <a:rPr lang="en-US" sz="2000" dirty="0" smtClean="0"/>
              <a:t>In </a:t>
            </a:r>
            <a:r>
              <a:rPr lang="en-US" sz="2000" dirty="0"/>
              <a:t>Europe the film won the Best Actor and Best Cinematographer Awards. </a:t>
            </a:r>
            <a:endParaRPr lang="en-US" sz="2000" dirty="0" smtClean="0"/>
          </a:p>
          <a:p>
            <a:pPr>
              <a:buFont typeface="Wingdings" pitchFamily="2" charset="2"/>
              <a:buChar char="v"/>
            </a:pPr>
            <a:r>
              <a:rPr lang="en-US" sz="2000" dirty="0" smtClean="0"/>
              <a:t>These </a:t>
            </a:r>
            <a:r>
              <a:rPr lang="en-US" sz="2000" dirty="0"/>
              <a:t>examples show the exemplary performance of the movie around the globe. </a:t>
            </a:r>
            <a:endParaRPr lang="en-GB" sz="2000" dirty="0"/>
          </a:p>
          <a:p>
            <a:endParaRPr lang="en-GB" dirty="0"/>
          </a:p>
        </p:txBody>
      </p:sp>
    </p:spTree>
    <p:extLst>
      <p:ext uri="{BB962C8B-B14F-4D97-AF65-F5344CB8AC3E}">
        <p14:creationId xmlns:p14="http://schemas.microsoft.com/office/powerpoint/2010/main" val="11445013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GB" dirty="0"/>
          </a:p>
        </p:txBody>
      </p:sp>
      <p:sp>
        <p:nvSpPr>
          <p:cNvPr id="3" name="Content Placeholder 2"/>
          <p:cNvSpPr>
            <a:spLocks noGrp="1"/>
          </p:cNvSpPr>
          <p:nvPr>
            <p:ph idx="1"/>
          </p:nvPr>
        </p:nvSpPr>
        <p:spPr/>
        <p:txBody>
          <a:bodyPr>
            <a:normAutofit lnSpcReduction="10000"/>
          </a:bodyPr>
          <a:lstStyle/>
          <a:p>
            <a:pPr>
              <a:buFont typeface="Wingdings" pitchFamily="2" charset="2"/>
              <a:buChar char="v"/>
            </a:pPr>
            <a:r>
              <a:rPr lang="en-US" sz="2000" dirty="0">
                <a:latin typeface="Times New Roman" pitchFamily="18" charset="0"/>
                <a:cs typeface="Times New Roman" pitchFamily="18" charset="0"/>
              </a:rPr>
              <a:t>How best can the events of the Holocaust be presented in a unique way than how they have been described in </a:t>
            </a: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Pianist</a:t>
            </a:r>
            <a:r>
              <a:rPr lang="en-US" sz="2000" dirty="0" smtClean="0">
                <a:latin typeface="Times New Roman" pitchFamily="18" charset="0"/>
                <a:cs typeface="Times New Roman" pitchFamily="18" charset="0"/>
              </a:rPr>
              <a:t>.? </a:t>
            </a:r>
          </a:p>
          <a:p>
            <a:pPr>
              <a:buFont typeface="Wingdings" pitchFamily="2" charset="2"/>
              <a:buChar char="v"/>
            </a:pPr>
            <a:r>
              <a:rPr lang="en-US" sz="2000" dirty="0" smtClean="0">
                <a:latin typeface="Times New Roman" pitchFamily="18" charset="0"/>
                <a:cs typeface="Times New Roman" pitchFamily="18" charset="0"/>
              </a:rPr>
              <a:t>With </a:t>
            </a:r>
            <a:r>
              <a:rPr lang="en-US" sz="2000" dirty="0">
                <a:latin typeface="Times New Roman" pitchFamily="18" charset="0"/>
                <a:cs typeface="Times New Roman" pitchFamily="18" charset="0"/>
              </a:rPr>
              <a:t>the excellent production design and story full of escape and scenes of Warsaw uprising the users expect to see a great sense of historical worthiness from the movie. </a:t>
            </a:r>
            <a:endParaRPr lang="en-US" sz="2000" dirty="0" smtClean="0">
              <a:latin typeface="Times New Roman" pitchFamily="18" charset="0"/>
              <a:cs typeface="Times New Roman" pitchFamily="18" charset="0"/>
            </a:endParaRPr>
          </a:p>
          <a:p>
            <a:pPr>
              <a:buFont typeface="Wingdings" pitchFamily="2" charset="2"/>
              <a:buChar char="v"/>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most notable mistakes are the scene where Germans are bombing a wall the bricks do not fall on the ghetto side as it should be and the SS insignia in helmets are wrongly put on both sides and not in the left as they should be. </a:t>
            </a:r>
            <a:endParaRPr lang="en-US" sz="2000" dirty="0" smtClean="0">
              <a:latin typeface="Times New Roman" pitchFamily="18" charset="0"/>
              <a:cs typeface="Times New Roman" pitchFamily="18" charset="0"/>
            </a:endParaRPr>
          </a:p>
          <a:p>
            <a:pPr>
              <a:buFont typeface="Wingdings" pitchFamily="2" charset="2"/>
              <a:buChar char="v"/>
            </a:pPr>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film shows how global conflicts cause suffering and deaths and the need to maintain peace.</a:t>
            </a:r>
            <a:endParaRPr lang="en-GB" sz="2000" dirty="0">
              <a:latin typeface="Times New Roman" pitchFamily="18" charset="0"/>
              <a:cs typeface="Times New Roman" pitchFamily="18" charset="0"/>
            </a:endParaRPr>
          </a:p>
          <a:p>
            <a:endParaRPr lang="en-GB" dirty="0"/>
          </a:p>
        </p:txBody>
      </p:sp>
    </p:spTree>
    <p:extLst>
      <p:ext uri="{BB962C8B-B14F-4D97-AF65-F5344CB8AC3E}">
        <p14:creationId xmlns:p14="http://schemas.microsoft.com/office/powerpoint/2010/main" val="372966671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22</TotalTime>
  <Words>664</Words>
  <Application>Microsoft Office PowerPoint</Application>
  <PresentationFormat>On-screen Show (4:3)</PresentationFormat>
  <Paragraphs>42</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Angles</vt:lpstr>
      <vt:lpstr>My favorite film: The pianist </vt:lpstr>
      <vt:lpstr>INTRODUCTION</vt:lpstr>
      <vt:lpstr>FILM SUMMARY</vt:lpstr>
      <vt:lpstr>CONTINUATION…SUMMARY</vt:lpstr>
      <vt:lpstr>THE LEAD ACTOR</vt:lpstr>
      <vt:lpstr>Script writing and film direction</vt:lpstr>
      <vt:lpstr>AWARDS AND NOMINATIONS</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favorite film: The pianist</dc:title>
  <dc:creator>ZACK</dc:creator>
  <cp:lastModifiedBy>ZACK</cp:lastModifiedBy>
  <cp:revision>3</cp:revision>
  <dcterms:created xsi:type="dcterms:W3CDTF">2018-07-23T08:24:59Z</dcterms:created>
  <dcterms:modified xsi:type="dcterms:W3CDTF">2018-07-23T08:47:45Z</dcterms:modified>
</cp:coreProperties>
</file>